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8"/>
  </p:notesMasterIdLst>
  <p:sldIdLst>
    <p:sldId id="898" r:id="rId4"/>
    <p:sldId id="259" r:id="rId5"/>
    <p:sldId id="260" r:id="rId6"/>
    <p:sldId id="261" r:id="rId7"/>
    <p:sldId id="262" r:id="rId8"/>
    <p:sldId id="755" r:id="rId9"/>
    <p:sldId id="909" r:id="rId10"/>
    <p:sldId id="1185" r:id="rId11"/>
    <p:sldId id="1186" r:id="rId12"/>
    <p:sldId id="1116" r:id="rId13"/>
    <p:sldId id="1193" r:id="rId14"/>
    <p:sldId id="1184" r:id="rId15"/>
    <p:sldId id="1203" r:id="rId16"/>
    <p:sldId id="1204" r:id="rId17"/>
    <p:sldId id="1194" r:id="rId18"/>
    <p:sldId id="1197" r:id="rId19"/>
    <p:sldId id="1198" r:id="rId20"/>
    <p:sldId id="1190" r:id="rId21"/>
    <p:sldId id="1195" r:id="rId22"/>
    <p:sldId id="1199" r:id="rId23"/>
    <p:sldId id="1200" r:id="rId24"/>
    <p:sldId id="1196" r:id="rId25"/>
    <p:sldId id="1187" r:id="rId26"/>
    <p:sldId id="1188" r:id="rId27"/>
    <p:sldId id="1189" r:id="rId28"/>
    <p:sldId id="1124" r:id="rId29"/>
    <p:sldId id="1168" r:id="rId30"/>
    <p:sldId id="1201" r:id="rId31"/>
    <p:sldId id="1202" r:id="rId32"/>
    <p:sldId id="1177" r:id="rId33"/>
    <p:sldId id="1077" r:id="rId34"/>
    <p:sldId id="1192" r:id="rId35"/>
    <p:sldId id="407" r:id="rId36"/>
    <p:sldId id="417" r:id="rId37"/>
    <p:sldId id="281" r:id="rId38"/>
    <p:sldId id="950" r:id="rId39"/>
    <p:sldId id="276" r:id="rId40"/>
    <p:sldId id="277" r:id="rId41"/>
    <p:sldId id="278" r:id="rId42"/>
    <p:sldId id="1160" r:id="rId43"/>
    <p:sldId id="1179" r:id="rId44"/>
    <p:sldId id="283" r:id="rId45"/>
    <p:sldId id="284" r:id="rId46"/>
    <p:sldId id="309" r:id="rId47"/>
    <p:sldId id="310" r:id="rId48"/>
    <p:sldId id="961" r:id="rId49"/>
    <p:sldId id="962" r:id="rId50"/>
    <p:sldId id="1181" r:id="rId51"/>
    <p:sldId id="976" r:id="rId52"/>
    <p:sldId id="977" r:id="rId53"/>
    <p:sldId id="978" r:id="rId54"/>
    <p:sldId id="312" r:id="rId55"/>
    <p:sldId id="313"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11/22/2023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22/11/2023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91D9384-9DC0-4985-A620-3E9795B9B419}"/>
              </a:ext>
            </a:extLst>
          </p:cNvPr>
          <p:cNvPicPr>
            <a:picLocks noChangeAspect="1"/>
          </p:cNvPicPr>
          <p:nvPr/>
        </p:nvPicPr>
        <p:blipFill rotWithShape="1">
          <a:blip r:embed="rId3">
            <a:extLst>
              <a:ext uri="{28A0092B-C50C-407E-A947-70E740481C1C}">
                <a14:useLocalDpi xmlns:a14="http://schemas.microsoft.com/office/drawing/2010/main" val="0"/>
              </a:ext>
            </a:extLst>
          </a:blip>
          <a:srcRect b="5280"/>
          <a:stretch/>
        </p:blipFill>
        <p:spPr>
          <a:xfrm>
            <a:off x="1022641" y="1128712"/>
            <a:ext cx="7206959" cy="4586288"/>
          </a:xfrm>
          <a:prstGeom prst="rect">
            <a:avLst/>
          </a:prstGeom>
          <a:ln>
            <a:noFill/>
          </a:ln>
          <a:effectLst>
            <a:softEdge rad="112500"/>
          </a:effectLst>
        </p:spPr>
      </p:pic>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47/2023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2" y="3062883"/>
            <a:ext cx="7457035" cy="2554545"/>
          </a:xfrm>
          <a:prstGeom prst="rect">
            <a:avLst/>
          </a:prstGeom>
        </p:spPr>
        <p:txBody>
          <a:bodyPr wrap="square">
            <a:spAutoFit/>
          </a:bodyPr>
          <a:lstStyle/>
          <a:p>
            <a:pPr algn="ctr"/>
            <a:r>
              <a:rPr lang="it-IT" sz="40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KESIAPSIAGAAN MENGHADAPI BENCANA,</a:t>
            </a:r>
          </a:p>
          <a:p>
            <a:pPr algn="ctr"/>
            <a:r>
              <a:rPr lang="it-IT" sz="40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TANGGUNGJAWAB BERSAMA</a:t>
            </a: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5791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10 Jamadil Awal 1444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24 November 2023</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Al-Ankabut, ayat 14: </a:t>
            </a:r>
          </a:p>
        </p:txBody>
      </p:sp>
      <p:sp>
        <p:nvSpPr>
          <p:cNvPr id="4" name="Rectangle 3">
            <a:extLst>
              <a:ext uri="{FF2B5EF4-FFF2-40B4-BE49-F238E27FC236}">
                <a16:creationId xmlns:a16="http://schemas.microsoft.com/office/drawing/2014/main" xmlns="" id="{6D888CBE-0481-4581-9465-16079F08DEB8}"/>
              </a:ext>
            </a:extLst>
          </p:cNvPr>
          <p:cNvSpPr/>
          <p:nvPr/>
        </p:nvSpPr>
        <p:spPr>
          <a:xfrm>
            <a:off x="498338" y="3951744"/>
            <a:ext cx="8147319"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Dan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Kami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mengutus</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Nabi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Nuh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kaumnya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tinggallah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dalam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kalangan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selama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sembilan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ratus</a:t>
            </a:r>
            <a:r>
              <a:rPr lang="en-US" sz="2800" b="1" dirty="0">
                <a:ln w="1905"/>
                <a:solidFill>
                  <a:srgbClr val="C00000"/>
                </a:solidFill>
                <a:effectLst>
                  <a:innerShdw blurRad="69850" dist="43180" dir="5400000">
                    <a:srgbClr val="000000">
                      <a:alpha val="65000"/>
                    </a:srgbClr>
                  </a:innerShdw>
                </a:effectLst>
              </a:rPr>
              <a:t> lima </a:t>
            </a:r>
            <a:r>
              <a:rPr lang="en-US" sz="2800" b="1" dirty="0" err="1">
                <a:ln w="1905"/>
                <a:solidFill>
                  <a:srgbClr val="C00000"/>
                </a:solidFill>
                <a:effectLst>
                  <a:innerShdw blurRad="69850" dist="43180" dir="5400000">
                    <a:srgbClr val="000000">
                      <a:alpha val="65000"/>
                    </a:srgbClr>
                  </a:innerShdw>
                </a:effectLst>
              </a:rPr>
              <a:t>puluh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tahun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akhirnya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dibinasakan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oleh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taufan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sedang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berkeadaan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zalim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kufur</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derhaka</a:t>
            </a:r>
            <a:r>
              <a:rPr lang="en-US" sz="2800" b="1" dirty="0">
                <a:ln w="1905"/>
                <a:solidFill>
                  <a:srgbClr val="C00000"/>
                </a:solidFill>
                <a:effectLst>
                  <a:innerShdw blurRad="69850" dist="43180" dir="5400000">
                    <a:srgbClr val="000000">
                      <a:alpha val="65000"/>
                    </a:srgbClr>
                  </a:innerShdw>
                </a:effectLst>
              </a:rPr>
              <a:t>)</a:t>
            </a:r>
          </a:p>
        </p:txBody>
      </p:sp>
      <p:pic>
        <p:nvPicPr>
          <p:cNvPr id="6" name="Picture 5">
            <a:extLst>
              <a:ext uri="{FF2B5EF4-FFF2-40B4-BE49-F238E27FC236}">
                <a16:creationId xmlns:a16="http://schemas.microsoft.com/office/drawing/2014/main" xmlns="" id="{78A1F816-0365-4219-8C4C-32BB15F26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68" y="1524000"/>
            <a:ext cx="8327858" cy="2334970"/>
          </a:xfrm>
          <a:prstGeom prst="rect">
            <a:avLst/>
          </a:prstGeom>
        </p:spPr>
      </p:pic>
    </p:spTree>
    <p:extLst>
      <p:ext uri="{BB962C8B-B14F-4D97-AF65-F5344CB8AC3E}">
        <p14:creationId xmlns:p14="http://schemas.microsoft.com/office/powerpoint/2010/main" val="133146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22689" y="2514600"/>
            <a:ext cx="8305800" cy="20574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menimpa manusia sahaja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733800" y="1447800"/>
            <a:ext cx="1524001"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Tree>
    <p:extLst>
      <p:ext uri="{BB962C8B-B14F-4D97-AF65-F5344CB8AC3E}">
        <p14:creationId xmlns:p14="http://schemas.microsoft.com/office/powerpoint/2010/main" val="18416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Hud, ayat 94: </a:t>
            </a:r>
          </a:p>
        </p:txBody>
      </p:sp>
      <p:sp>
        <p:nvSpPr>
          <p:cNvPr id="6" name="Rectangle 5"/>
          <p:cNvSpPr/>
          <p:nvPr/>
        </p:nvSpPr>
        <p:spPr>
          <a:xfrm>
            <a:off x="498340" y="4083784"/>
            <a:ext cx="8147319"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Dan </a:t>
            </a:r>
            <a:r>
              <a:rPr lang="en-US" sz="2800" b="1" dirty="0" err="1">
                <a:ln w="1905"/>
                <a:solidFill>
                  <a:srgbClr val="C00000"/>
                </a:solidFill>
                <a:effectLst>
                  <a:innerShdw blurRad="69850" dist="43180" dir="5400000">
                    <a:srgbClr val="000000">
                      <a:alpha val="65000"/>
                    </a:srgbClr>
                  </a:innerShdw>
                </a:effectLst>
              </a:rPr>
              <a:t>tatkala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datang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perintah</a:t>
            </a:r>
            <a:r>
              <a:rPr lang="en-US" sz="2800" b="1" dirty="0">
                <a:ln w="1905"/>
                <a:solidFill>
                  <a:srgbClr val="C00000"/>
                </a:solidFill>
                <a:effectLst>
                  <a:innerShdw blurRad="69850" dist="43180" dir="5400000">
                    <a:srgbClr val="000000">
                      <a:alpha val="65000"/>
                    </a:srgbClr>
                  </a:innerShdw>
                </a:effectLst>
              </a:rPr>
              <a:t> Kami, Kami </a:t>
            </a:r>
            <a:r>
              <a:rPr lang="en-US" sz="2800" b="1" dirty="0" err="1">
                <a:ln w="1905"/>
                <a:solidFill>
                  <a:srgbClr val="C00000"/>
                </a:solidFill>
                <a:effectLst>
                  <a:innerShdw blurRad="69850" dist="43180" dir="5400000">
                    <a:srgbClr val="000000">
                      <a:alpha val="65000"/>
                    </a:srgbClr>
                  </a:innerShdw>
                </a:effectLst>
              </a:rPr>
              <a:t>selamatkan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Nabi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Syuaib</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beserta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umatnya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beriman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rahmat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Kami;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orang yang </a:t>
            </a:r>
            <a:r>
              <a:rPr lang="en-US" sz="2800" b="1" dirty="0" err="1">
                <a:ln w="1905"/>
                <a:solidFill>
                  <a:srgbClr val="C00000"/>
                </a:solidFill>
                <a:effectLst>
                  <a:innerShdw blurRad="69850" dist="43180" dir="5400000">
                    <a:srgbClr val="000000">
                      <a:alpha val="65000"/>
                    </a:srgbClr>
                  </a:innerShdw>
                </a:effectLst>
              </a:rPr>
              <a:t>zalim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dibinasakan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oleh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suara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keras</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lalu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jadilah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mayat</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tersungkur</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rumah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a:t>
            </a:r>
            <a:r>
              <a:rPr lang="en-US" sz="2800" b="1" dirty="0">
                <a:ln w="1905"/>
                <a:effectLst>
                  <a:innerShdw blurRad="69850" dist="43180" dir="5400000">
                    <a:srgbClr val="000000">
                      <a:alpha val="65000"/>
                    </a:srgbClr>
                  </a:innerShdw>
                </a:effectLst>
              </a:rPr>
              <a:t>                                           </a:t>
            </a:r>
          </a:p>
        </p:txBody>
      </p:sp>
      <p:pic>
        <p:nvPicPr>
          <p:cNvPr id="4" name="Picture 3">
            <a:extLst>
              <a:ext uri="{FF2B5EF4-FFF2-40B4-BE49-F238E27FC236}">
                <a16:creationId xmlns:a16="http://schemas.microsoft.com/office/drawing/2014/main" xmlns="" id="{882B5F1A-3E91-4444-9F1E-5049FBCC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4" y="1549548"/>
            <a:ext cx="8974090" cy="2127688"/>
          </a:xfrm>
          <a:prstGeom prst="rect">
            <a:avLst/>
          </a:prstGeom>
        </p:spPr>
      </p:pic>
    </p:spTree>
    <p:extLst>
      <p:ext uri="{BB962C8B-B14F-4D97-AF65-F5344CB8AC3E}">
        <p14:creationId xmlns:p14="http://schemas.microsoft.com/office/powerpoint/2010/main" val="1561684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22000" r="-22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22689" y="2514600"/>
            <a:ext cx="8305800" cy="20574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melibatkan individu</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733800" y="1447800"/>
            <a:ext cx="1524001" cy="609600"/>
          </a:xfrm>
          <a:prstGeom prst="ellipse">
            <a:avLst/>
          </a:prstGeom>
          <a:solidFill>
            <a:schemeClr val="accent6">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Tree>
    <p:extLst>
      <p:ext uri="{BB962C8B-B14F-4D97-AF65-F5344CB8AC3E}">
        <p14:creationId xmlns:p14="http://schemas.microsoft.com/office/powerpoint/2010/main" val="306175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Toha, ayat 97: </a:t>
            </a:r>
          </a:p>
        </p:txBody>
      </p:sp>
      <p:sp>
        <p:nvSpPr>
          <p:cNvPr id="6" name="Rectangle 5"/>
          <p:cNvSpPr/>
          <p:nvPr/>
        </p:nvSpPr>
        <p:spPr>
          <a:xfrm>
            <a:off x="498340" y="4083784"/>
            <a:ext cx="8147319"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Nabi Musa </a:t>
            </a:r>
            <a:r>
              <a:rPr lang="en-US" sz="2800" b="1" dirty="0" err="1">
                <a:ln w="1905"/>
                <a:solidFill>
                  <a:srgbClr val="C00000"/>
                </a:solidFill>
                <a:effectLst>
                  <a:innerShdw blurRad="69850" dist="43180" dir="5400000">
                    <a:srgbClr val="000000">
                      <a:alpha val="65000"/>
                    </a:srgbClr>
                  </a:innerShdw>
                </a:effectLst>
              </a:rPr>
              <a:t>berkata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Saamiri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Pergilah</a:t>
            </a:r>
            <a:r>
              <a:rPr lang="en-US" sz="2800" b="1" dirty="0">
                <a:ln w="1905"/>
                <a:solidFill>
                  <a:srgbClr val="C00000"/>
                </a:solidFill>
                <a:effectLst>
                  <a:innerShdw blurRad="69850" dist="43180" dir="5400000">
                    <a:srgbClr val="000000">
                      <a:alpha val="65000"/>
                    </a:srgbClr>
                  </a:innerShdw>
                </a:effectLst>
              </a:rPr>
              <a:t>, kerana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ditetapkan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bagimu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berkata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dalam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kehidupan</a:t>
            </a:r>
            <a:r>
              <a:rPr lang="en-US" sz="2800" b="1" dirty="0">
                <a:ln w="1905"/>
                <a:solidFill>
                  <a:srgbClr val="C00000"/>
                </a:solidFill>
                <a:effectLst>
                  <a:innerShdw blurRad="69850" dist="43180" dir="5400000">
                    <a:srgbClr val="000000">
                      <a:alpha val="65000"/>
                    </a:srgbClr>
                  </a:innerShdw>
                </a:effectLst>
              </a:rPr>
              <a:t> dunia </a:t>
            </a:r>
            <a:r>
              <a:rPr lang="en-US" sz="2800" b="1" dirty="0" err="1">
                <a:ln w="1905"/>
                <a:solidFill>
                  <a:srgbClr val="C00000"/>
                </a:solidFill>
                <a:effectLst>
                  <a:innerShdw blurRad="69850" dist="43180" dir="5400000">
                    <a:srgbClr val="000000">
                      <a:alpha val="65000"/>
                    </a:srgbClr>
                  </a:innerShdw>
                </a:effectLst>
              </a:rPr>
              <a:t>ini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Jangan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sentuh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daku</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dijanjikan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untukmu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balasan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Akhirat</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engkau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tidak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terlepas</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darinya</a:t>
            </a:r>
            <a:endParaRPr lang="en-US" sz="2800" b="1" dirty="0">
              <a:ln w="1905"/>
              <a:effectLst>
                <a:innerShdw blurRad="69850" dist="43180" dir="5400000">
                  <a:srgbClr val="000000">
                    <a:alpha val="65000"/>
                  </a:srgbClr>
                </a:innerShdw>
              </a:effectLst>
            </a:endParaRPr>
          </a:p>
        </p:txBody>
      </p:sp>
      <p:pic>
        <p:nvPicPr>
          <p:cNvPr id="8" name="Picture 7">
            <a:extLst>
              <a:ext uri="{FF2B5EF4-FFF2-40B4-BE49-F238E27FC236}">
                <a16:creationId xmlns:a16="http://schemas.microsoft.com/office/drawing/2014/main" xmlns="" id="{774CA983-B54A-4167-BD17-244B915DB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0676"/>
            <a:ext cx="9059441" cy="2847079"/>
          </a:xfrm>
          <a:prstGeom prst="rect">
            <a:avLst/>
          </a:prstGeom>
        </p:spPr>
      </p:pic>
    </p:spTree>
    <p:extLst>
      <p:ext uri="{BB962C8B-B14F-4D97-AF65-F5344CB8AC3E}">
        <p14:creationId xmlns:p14="http://schemas.microsoft.com/office/powerpoint/2010/main" val="49219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533400"/>
            <a:ext cx="8305800" cy="1828800"/>
          </a:xfrm>
          <a:prstGeom prst="roundRect">
            <a:avLst/>
          </a:prstGeom>
          <a:solidFill>
            <a:schemeClr val="accent6">
              <a:alpha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berlaku sesuatu peristiwa atau bencana melainkan tersirat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hikmah-hikmah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tertentu seperti: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3733800" y="2552700"/>
            <a:ext cx="1524001" cy="685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1</a:t>
            </a: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81000" y="3352800"/>
            <a:ext cx="8305800" cy="3124200"/>
          </a:xfrm>
          <a:prstGeom prst="roundRect">
            <a:avLst/>
          </a:prstGeom>
          <a:solidFill>
            <a:schemeClr val="accent6">
              <a:alpha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diperlihatkan kepada seseorang, hakikat diri sendiri dan hubungannya dengan mukmin yang lain, bagi menimbulkan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keinsafan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atas kesilapan dan kelalaian diri untuk diperbaiki.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63629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657600" y="38100"/>
            <a:ext cx="1524001" cy="6858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2</a:t>
            </a: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457200" y="838200"/>
            <a:ext cx="8305800" cy="26670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Ujian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atau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kenikmatan hidup</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ialah untuk dibuktikan seteguh mana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kesabaran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mendalam mana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kesyukuran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kepada Allah swt.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809999" y="3733800"/>
            <a:ext cx="1524001" cy="6858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3</a:t>
            </a:r>
          </a:p>
        </p:txBody>
      </p:sp>
      <p:sp>
        <p:nvSpPr>
          <p:cNvPr id="8" name="Rectangle: Rounded Corners 5">
            <a:extLst>
              <a:ext uri="{FF2B5EF4-FFF2-40B4-BE49-F238E27FC236}">
                <a16:creationId xmlns:a16="http://schemas.microsoft.com/office/drawing/2014/main" xmlns="" id="{A3097165-8E05-6925-6216-11FFD7BA27DA}"/>
              </a:ext>
            </a:extLst>
          </p:cNvPr>
          <p:cNvSpPr/>
          <p:nvPr/>
        </p:nvSpPr>
        <p:spPr>
          <a:xfrm>
            <a:off x="533400" y="4648200"/>
            <a:ext cx="8305800" cy="19050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menimpa sebagai amaran supaya tidak terus berada dalam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kancah maksiat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8241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657599" y="762000"/>
            <a:ext cx="1524001" cy="6858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4</a:t>
            </a: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457200" y="2286000"/>
            <a:ext cx="8305800" cy="22860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atau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penderitaan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dihadapi bukan kerana balasan buruk tetapi satu proses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keampunan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Allah swt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8401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585059" y="228600"/>
            <a:ext cx="8025541" cy="914400"/>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saw: </a:t>
            </a:r>
          </a:p>
        </p:txBody>
      </p:sp>
      <p:sp>
        <p:nvSpPr>
          <p:cNvPr id="6" name="Rectangle 5"/>
          <p:cNvSpPr/>
          <p:nvPr/>
        </p:nvSpPr>
        <p:spPr>
          <a:xfrm>
            <a:off x="280259" y="3951744"/>
            <a:ext cx="8635140" cy="2677656"/>
          </a:xfrm>
          <a:prstGeom prst="rect">
            <a:avLst/>
          </a:prstGeom>
        </p:spPr>
        <p:txBody>
          <a:bodyPr wrap="square">
            <a:spAutoFit/>
          </a:bodyPr>
          <a:lstStyle/>
          <a:p>
            <a:r>
              <a:rPr lang="en-US" sz="2800" b="1" dirty="0" err="1">
                <a:ln w="1905"/>
                <a:effectLst>
                  <a:innerShdw blurRad="69850" dist="43180" dir="5400000">
                    <a:srgbClr val="000000">
                      <a:alpha val="65000"/>
                    </a:srgbClr>
                  </a:innerShdw>
                </a:effectLst>
              </a:rPr>
              <a:t>Maksudnya</a:t>
            </a:r>
            <a:r>
              <a:rPr lang="en-US" sz="2800" b="1" dirty="0" err="1">
                <a:ln w="1905"/>
                <a:solidFill>
                  <a:srgbClr val="C00000"/>
                </a:solidFill>
                <a:effectLst>
                  <a:innerShdw blurRad="69850" dist="43180" dir="5400000">
                    <a:srgbClr val="000000">
                      <a:alpha val="65000"/>
                    </a:srgbClr>
                  </a:innerShdw>
                </a:effectLst>
              </a:rPr>
              <a:t>“Apa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jua</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menimpa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seseorang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muslim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seperti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kesukaran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penderitaan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kegundahan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kesedihan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kesakitan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kemurungan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sekalipun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tertusuk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duri</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menghapuskan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dosa-dosanya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kerana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kesabarannya</a:t>
            </a:r>
            <a:r>
              <a:rPr lang="en-US" sz="2800" b="1" dirty="0">
                <a:ln w="1905"/>
                <a:solidFill>
                  <a:srgbClr val="C00000"/>
                </a:solidFill>
                <a:effectLst>
                  <a:innerShdw blurRad="69850" dist="43180" dir="5400000">
                    <a:srgbClr val="000000">
                      <a:alpha val="65000"/>
                    </a:srgbClr>
                  </a:innerShdw>
                </a:effectLst>
              </a:rPr>
              <a:t>). </a:t>
            </a:r>
          </a:p>
          <a:p>
            <a:pPr algn="r"/>
            <a:r>
              <a:rPr lang="en-US" sz="2800" b="1" dirty="0">
                <a:ln w="1905"/>
                <a:solidFill>
                  <a:srgbClr val="C00000"/>
                </a:solidFill>
                <a:effectLst>
                  <a:innerShdw blurRad="69850" dist="43180" dir="5400000">
                    <a:srgbClr val="000000">
                      <a:alpha val="65000"/>
                    </a:srgbClr>
                  </a:innerShdw>
                </a:effectLst>
              </a:rPr>
              <a:t>		      </a:t>
            </a:r>
            <a:r>
              <a:rPr lang="en-US" sz="2800" b="1" dirty="0">
                <a:ln w="1905"/>
                <a:effectLst>
                  <a:innerShdw blurRad="69850" dist="43180" dir="5400000">
                    <a:srgbClr val="000000">
                      <a:alpha val="65000"/>
                    </a:srgbClr>
                  </a:innerShdw>
                </a:effectLst>
              </a:rPr>
              <a:t>(Hadis </a:t>
            </a:r>
            <a:r>
              <a:rPr lang="en-US" sz="2800" b="1" dirty="0" err="1">
                <a:ln w="1905"/>
                <a:effectLst>
                  <a:innerShdw blurRad="69850" dist="43180" dir="5400000">
                    <a:srgbClr val="000000">
                      <a:alpha val="65000"/>
                    </a:srgbClr>
                  </a:innerShdw>
                </a:effectLst>
              </a:rPr>
              <a:t>riwayat</a:t>
            </a:r>
            <a:r>
              <a:rPr lang="en-US" sz="2800" b="1" dirty="0">
                <a:ln w="1905"/>
                <a:effectLst>
                  <a:innerShdw blurRad="69850" dist="43180" dir="5400000">
                    <a:srgbClr val="000000">
                      <a:alpha val="65000"/>
                    </a:srgbClr>
                  </a:innerShdw>
                </a:effectLst>
              </a:rPr>
              <a:t> Al-Bukhari dan Muslim)</a:t>
            </a:r>
          </a:p>
        </p:txBody>
      </p:sp>
      <p:pic>
        <p:nvPicPr>
          <p:cNvPr id="4" name="Picture 3">
            <a:extLst>
              <a:ext uri="{FF2B5EF4-FFF2-40B4-BE49-F238E27FC236}">
                <a16:creationId xmlns:a16="http://schemas.microsoft.com/office/drawing/2014/main" xmlns="" id="{0A9629D7-2B85-4633-BEB8-EF4D9E746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50" y="1371600"/>
            <a:ext cx="8431499" cy="2743438"/>
          </a:xfrm>
          <a:prstGeom prst="rect">
            <a:avLst/>
          </a:prstGeom>
        </p:spPr>
      </p:pic>
    </p:spTree>
    <p:extLst>
      <p:ext uri="{BB962C8B-B14F-4D97-AF65-F5344CB8AC3E}">
        <p14:creationId xmlns:p14="http://schemas.microsoft.com/office/powerpoint/2010/main" val="185593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4000" r="-14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304800"/>
            <a:ext cx="8305800" cy="12192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Kembali kepada persoalan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khutbah</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pada hari ini</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04800" y="2514600"/>
            <a:ext cx="8610600" cy="41910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Iaitu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persediaan</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menghadapi bencana yang lebih terfokus kepada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banjir</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apa yang boleh dirumuskan bahawa,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tahunan ini meliputi ketiga-tiga jenis musibah, iaitu </a:t>
            </a:r>
            <a:r>
              <a:rPr lang="sv-SE" sz="28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 alam</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menyebabkan kerosakan harta benda, mendatangkan kesulitan dan penderitaan kepada manusia secara keseluruhan atau individu.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Chevron 7"/>
          <p:cNvSpPr/>
          <p:nvPr/>
        </p:nvSpPr>
        <p:spPr>
          <a:xfrm rot="5400000">
            <a:off x="4032651" y="1822851"/>
            <a:ext cx="850097" cy="3810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350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4000" r="-24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152400"/>
            <a:ext cx="8305800" cy="1371600"/>
          </a:xfrm>
          <a:prstGeom prst="roundRect">
            <a:avLst/>
          </a:prstGeom>
          <a:solidFill>
            <a:schemeClr val="bg1">
              <a:lumMod val="65000"/>
              <a:alpha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Sementara itu, tidak dinafikan musibah ini juga mempunyai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ciri-ciri hikmah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sama;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61950" y="3048000"/>
            <a:ext cx="8610600" cy="3581400"/>
          </a:xfrm>
          <a:prstGeom prst="roundRect">
            <a:avLst/>
          </a:prstGeom>
          <a:solidFill>
            <a:schemeClr val="tx1">
              <a:lumMod val="75000"/>
              <a:lumOff val="25000"/>
              <a:alpha val="5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Iaitu untuk menjadikan kita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insaf</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sabar</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bertanggungjawab</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 samping memupuk sifat bantu membantu sama ada berbentuk tenaga, makanan dan wang ringgit kepada yang memerlukan, serta redha tanpa menyalahkan takdir</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Chevron 7"/>
          <p:cNvSpPr/>
          <p:nvPr/>
        </p:nvSpPr>
        <p:spPr>
          <a:xfrm rot="5400000">
            <a:off x="4013600" y="2051450"/>
            <a:ext cx="850099" cy="381001"/>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549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0000" r="-20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152400"/>
            <a:ext cx="8305800" cy="990600"/>
          </a:xfrm>
          <a:prstGeom prst="roundRect">
            <a:avLst/>
          </a:prstGeom>
          <a:solidFill>
            <a:schemeClr val="bg2">
              <a:lumMod val="25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ini juga mendorong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04800" y="2438400"/>
            <a:ext cx="8610600" cy="4191000"/>
          </a:xfrm>
          <a:prstGeom prst="roundRect">
            <a:avLst/>
          </a:prstGeom>
          <a:solidFill>
            <a:schemeClr val="bg2">
              <a:lumMod val="25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Supaya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sedar</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lebih insaf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atas kecuaian dan kerakusan kita melanggar syariat Allah. Di samping itu, adalah diharapkan semoga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menimpa sebagai proses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penghapusan dosa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mengangkat darjat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orang yang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sabar.</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8" name="Chevron 7"/>
          <p:cNvSpPr/>
          <p:nvPr/>
        </p:nvSpPr>
        <p:spPr>
          <a:xfrm rot="5400000">
            <a:off x="4013600" y="1682349"/>
            <a:ext cx="850099" cy="381001"/>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57842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Al-Baqarah, ayat 155:</a:t>
            </a:r>
          </a:p>
        </p:txBody>
      </p:sp>
      <p:sp>
        <p:nvSpPr>
          <p:cNvPr id="4" name="Rectangle 3">
            <a:extLst>
              <a:ext uri="{FF2B5EF4-FFF2-40B4-BE49-F238E27FC236}">
                <a16:creationId xmlns:a16="http://schemas.microsoft.com/office/drawing/2014/main" xmlns="" id="{6D888CBE-0481-4581-9465-16079F08DEB8}"/>
              </a:ext>
            </a:extLst>
          </p:cNvPr>
          <p:cNvSpPr/>
          <p:nvPr/>
        </p:nvSpPr>
        <p:spPr>
          <a:xfrm>
            <a:off x="457200" y="4362358"/>
            <a:ext cx="8147319" cy="2246769"/>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Demi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Kami </a:t>
            </a:r>
            <a:r>
              <a:rPr lang="en-US" sz="2800" b="1" dirty="0" err="1">
                <a:ln w="1905"/>
                <a:solidFill>
                  <a:srgbClr val="C00000"/>
                </a:solidFill>
                <a:effectLst>
                  <a:innerShdw blurRad="69850" dist="43180" dir="5400000">
                    <a:srgbClr val="000000">
                      <a:alpha val="65000"/>
                    </a:srgbClr>
                  </a:innerShdw>
                </a:effectLst>
              </a:rPr>
              <a:t>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menguji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kamu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sedikit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ketakutan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kelaparan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kekurangan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harta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benda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jiwa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serta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hasil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tanaman</a:t>
            </a:r>
            <a:r>
              <a:rPr lang="en-US" sz="2800" b="1" dirty="0">
                <a:ln w="1905"/>
                <a:solidFill>
                  <a:srgbClr val="C00000"/>
                </a:solidFill>
                <a:effectLst>
                  <a:innerShdw blurRad="69850" dist="43180" dir="5400000">
                    <a:srgbClr val="000000">
                      <a:alpha val="65000"/>
                    </a:srgbClr>
                  </a:innerShdw>
                </a:effectLst>
              </a:rPr>
              <a:t>. Dan </a:t>
            </a:r>
            <a:r>
              <a:rPr lang="en-US" sz="2800" b="1" dirty="0" err="1">
                <a:ln w="1905"/>
                <a:solidFill>
                  <a:srgbClr val="C00000"/>
                </a:solidFill>
                <a:effectLst>
                  <a:innerShdw blurRad="69850" dist="43180" dir="5400000">
                    <a:srgbClr val="000000">
                      <a:alpha val="65000"/>
                    </a:srgbClr>
                  </a:innerShdw>
                </a:effectLst>
              </a:rPr>
              <a:t>berilah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khabar</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gembira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a:t>
            </a:r>
            <a:r>
              <a:rPr lang="en-US" sz="2800" b="1" dirty="0">
                <a:ln w="1905"/>
                <a:solidFill>
                  <a:srgbClr val="C00000"/>
                </a:solidFill>
                <a:effectLst>
                  <a:innerShdw blurRad="69850" dist="43180" dir="5400000">
                    <a:srgbClr val="000000">
                      <a:alpha val="65000"/>
                    </a:srgbClr>
                  </a:innerShdw>
                </a:effectLst>
              </a:rPr>
              <a:t> orang yang </a:t>
            </a:r>
            <a:r>
              <a:rPr lang="en-US" sz="2800" b="1" dirty="0" err="1">
                <a:ln w="1905"/>
                <a:solidFill>
                  <a:srgbClr val="C00000"/>
                </a:solidFill>
                <a:effectLst>
                  <a:innerShdw blurRad="69850" dist="43180" dir="5400000">
                    <a:srgbClr val="000000">
                      <a:alpha val="65000"/>
                    </a:srgbClr>
                  </a:innerShdw>
                </a:effectLst>
              </a:rPr>
              <a:t>sabar</a:t>
            </a:r>
            <a:r>
              <a:rPr lang="en-US" sz="2800" b="1" dirty="0">
                <a:ln w="1905"/>
                <a:solidFill>
                  <a:srgbClr val="C00000"/>
                </a:solidFill>
                <a:effectLst>
                  <a:innerShdw blurRad="69850" dist="43180" dir="5400000">
                    <a:srgbClr val="000000">
                      <a:alpha val="65000"/>
                    </a:srgbClr>
                  </a:innerShdw>
                </a:effectLst>
              </a:rPr>
              <a:t>.</a:t>
            </a:r>
          </a:p>
        </p:txBody>
      </p:sp>
      <p:pic>
        <p:nvPicPr>
          <p:cNvPr id="3" name="Picture 2">
            <a:extLst>
              <a:ext uri="{FF2B5EF4-FFF2-40B4-BE49-F238E27FC236}">
                <a16:creationId xmlns:a16="http://schemas.microsoft.com/office/drawing/2014/main" xmlns="" id="{E73E4307-0CE1-4A73-9334-9D79738C9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59" y="1484601"/>
            <a:ext cx="8571719" cy="2536156"/>
          </a:xfrm>
          <a:prstGeom prst="rect">
            <a:avLst/>
          </a:prstGeom>
        </p:spPr>
      </p:pic>
    </p:spTree>
    <p:extLst>
      <p:ext uri="{BB962C8B-B14F-4D97-AF65-F5344CB8AC3E}">
        <p14:creationId xmlns:p14="http://schemas.microsoft.com/office/powerpoint/2010/main" val="162761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xmlns="" id="{0808471C-4130-3D2E-1B60-244917EA6DA8}"/>
              </a:ext>
            </a:extLst>
          </p:cNvPr>
          <p:cNvSpPr/>
          <p:nvPr/>
        </p:nvSpPr>
        <p:spPr>
          <a:xfrm>
            <a:off x="457200" y="304800"/>
            <a:ext cx="8305800" cy="5943600"/>
          </a:xfrm>
          <a:prstGeom prst="roundRect">
            <a:avLst/>
          </a:prstGeom>
          <a:solidFill>
            <a:schemeClr val="bg1">
              <a:lumMod val="50000"/>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Dengan adanya kesedaran terhadap bentuk-bentuk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hikmahnya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kita wajib bersedia menghadapinya dengan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penuh keinsafan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menjadi tanggungjawab bersama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kerana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tidak menimpa individu atau kelompok yang cuai sahaja, tetapi melibatkan juga mereka yang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tidak berdosa.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28953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xmlns="" id="{0808471C-4130-3D2E-1B60-244917EA6DA8}"/>
              </a:ext>
            </a:extLst>
          </p:cNvPr>
          <p:cNvSpPr/>
          <p:nvPr/>
        </p:nvSpPr>
        <p:spPr>
          <a:xfrm>
            <a:off x="726309" y="304800"/>
            <a:ext cx="8036691" cy="1676400"/>
          </a:xfrm>
          <a:prstGeom prst="roundRect">
            <a:avLst/>
          </a:prstGeom>
          <a:solidFill>
            <a:schemeClr val="accent6">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bersiap sedialah menghadapi bencana banjir dengan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panduan-panduan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berikut: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14" name="Rectangle: Rounded Corners 5">
            <a:extLst>
              <a:ext uri="{FF2B5EF4-FFF2-40B4-BE49-F238E27FC236}">
                <a16:creationId xmlns:a16="http://schemas.microsoft.com/office/drawing/2014/main" xmlns="" id="{A3097165-8E05-6925-6216-11FFD7BA27DA}"/>
              </a:ext>
            </a:extLst>
          </p:cNvPr>
          <p:cNvSpPr/>
          <p:nvPr/>
        </p:nvSpPr>
        <p:spPr>
          <a:xfrm>
            <a:off x="3657600" y="2209800"/>
            <a:ext cx="1524001" cy="6858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
        <p:nvSpPr>
          <p:cNvPr id="15" name="Rectangle: Rounded Corners 1">
            <a:extLst>
              <a:ext uri="{FF2B5EF4-FFF2-40B4-BE49-F238E27FC236}">
                <a16:creationId xmlns:a16="http://schemas.microsoft.com/office/drawing/2014/main" xmlns="" id="{0808471C-4130-3D2E-1B60-244917EA6DA8}"/>
              </a:ext>
            </a:extLst>
          </p:cNvPr>
          <p:cNvSpPr/>
          <p:nvPr/>
        </p:nvSpPr>
        <p:spPr>
          <a:xfrm>
            <a:off x="533400" y="3124200"/>
            <a:ext cx="8036691" cy="3505200"/>
          </a:xfrm>
          <a:prstGeom prst="roundRect">
            <a:avLst/>
          </a:prstGeom>
          <a:solidFill>
            <a:schemeClr val="accent6">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Membuat persediaan seperti yang disarankan oleh pihak berkuasa, sama ada menjalankan ikhtiar mencegah faktor-faktor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atau untuk menyelamatkan diri dan harta.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4345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22689" y="1905000"/>
            <a:ext cx="8305800" cy="3200400"/>
          </a:xfrm>
          <a:prstGeom prst="roundRect">
            <a:avLst/>
          </a:prstGeom>
          <a:solidFill>
            <a:schemeClr val="accent6">
              <a:alpha val="4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Memberi kerjasama kepada agensi kerajaan dan badan-badan penyelamat dalam usaha menyelamatkan mangsa yang terlibat.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733799" y="762000"/>
            <a:ext cx="1524001" cy="6858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Tree>
    <p:extLst>
      <p:ext uri="{BB962C8B-B14F-4D97-AF65-F5344CB8AC3E}">
        <p14:creationId xmlns:p14="http://schemas.microsoft.com/office/powerpoint/2010/main" val="1038260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4000" r="-24000"/>
          </a:stretch>
        </a:blipFill>
        <a:effectLst/>
      </p:bgPr>
    </p:bg>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xmlns="" id="{A3097165-8E05-6925-6216-11FFD7BA27DA}"/>
              </a:ext>
            </a:extLst>
          </p:cNvPr>
          <p:cNvSpPr/>
          <p:nvPr/>
        </p:nvSpPr>
        <p:spPr>
          <a:xfrm>
            <a:off x="304800" y="2514600"/>
            <a:ext cx="8686800" cy="3048000"/>
          </a:xfrm>
          <a:prstGeom prst="roundRect">
            <a:avLst/>
          </a:prstGeom>
          <a:solidFill>
            <a:schemeClr val="accent6">
              <a:alpha val="35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Sentiasa bersedia untuk menghadapinya dengan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kesabaran.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Sabar dengan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mengawal diri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daripada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kutuk mengutuk</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daripada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keluhan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bertindak di luar batas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809999" y="1219200"/>
            <a:ext cx="1524001" cy="6858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Tree>
    <p:extLst>
      <p:ext uri="{BB962C8B-B14F-4D97-AF65-F5344CB8AC3E}">
        <p14:creationId xmlns:p14="http://schemas.microsoft.com/office/powerpoint/2010/main" val="191934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1000" r="-11000"/>
          </a:stretch>
        </a:blipFill>
        <a:effectLst/>
      </p:bgPr>
    </p:bg>
    <p:spTree>
      <p:nvGrpSpPr>
        <p:cNvPr id="1" name=""/>
        <p:cNvGrpSpPr/>
        <p:nvPr/>
      </p:nvGrpSpPr>
      <p:grpSpPr>
        <a:xfrm>
          <a:off x="0" y="0"/>
          <a:ext cx="0" cy="0"/>
          <a:chOff x="0" y="0"/>
          <a:chExt cx="0" cy="0"/>
        </a:xfrm>
      </p:grpSpPr>
      <p:sp>
        <p:nvSpPr>
          <p:cNvPr id="9" name="Rectangle: Rounded Corners 5">
            <a:extLst>
              <a:ext uri="{FF2B5EF4-FFF2-40B4-BE49-F238E27FC236}">
                <a16:creationId xmlns:a16="http://schemas.microsoft.com/office/drawing/2014/main" xmlns="" id="{A3097165-8E05-6925-6216-11FFD7BA27DA}"/>
              </a:ext>
            </a:extLst>
          </p:cNvPr>
          <p:cNvSpPr/>
          <p:nvPr/>
        </p:nvSpPr>
        <p:spPr>
          <a:xfrm>
            <a:off x="419100" y="2286000"/>
            <a:ext cx="8343900" cy="3429000"/>
          </a:xfrm>
          <a:prstGeom prst="roundRect">
            <a:avLst/>
          </a:prstGeom>
          <a:solidFill>
            <a:schemeClr val="accent6">
              <a:lumMod val="60000"/>
              <a:lumOff val="40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Hadapilah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sentiasa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insaf</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redha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melafazkan: </a:t>
            </a:r>
          </a:p>
          <a:p>
            <a:pPr algn="ctr"/>
            <a:endParaRPr lang="fi-FI" sz="3200" dirty="0">
              <a:ln>
                <a:solidFill>
                  <a:sysClr val="windowText" lastClr="000000"/>
                </a:solidFill>
              </a:ln>
              <a:solidFill>
                <a:schemeClr val="bg1">
                  <a:lumMod val="65000"/>
                </a:schemeClr>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733799" y="762000"/>
            <a:ext cx="1524001" cy="685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4</a:t>
            </a:r>
          </a:p>
        </p:txBody>
      </p:sp>
      <p:pic>
        <p:nvPicPr>
          <p:cNvPr id="5" name="Picture 4">
            <a:extLst>
              <a:ext uri="{FF2B5EF4-FFF2-40B4-BE49-F238E27FC236}">
                <a16:creationId xmlns:a16="http://schemas.microsoft.com/office/drawing/2014/main" xmlns="" id="{487FACFE-A401-417A-AAF2-38DE29159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728" y="4343400"/>
            <a:ext cx="4840644" cy="1450974"/>
          </a:xfrm>
          <a:prstGeom prst="rect">
            <a:avLst/>
          </a:prstGeom>
        </p:spPr>
      </p:pic>
    </p:spTree>
    <p:extLst>
      <p:ext uri="{BB962C8B-B14F-4D97-AF65-F5344CB8AC3E}">
        <p14:creationId xmlns:p14="http://schemas.microsoft.com/office/powerpoint/2010/main" val="451178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xmlns="" id="{A3097165-8E05-6925-6216-11FFD7BA27DA}"/>
              </a:ext>
            </a:extLst>
          </p:cNvPr>
          <p:cNvSpPr/>
          <p:nvPr/>
        </p:nvSpPr>
        <p:spPr>
          <a:xfrm>
            <a:off x="152400" y="2209800"/>
            <a:ext cx="8839200" cy="2819400"/>
          </a:xfrm>
          <a:prstGeom prst="roundRect">
            <a:avLst/>
          </a:prstGeom>
          <a:solidFill>
            <a:schemeClr val="accent6">
              <a:lumMod val="60000"/>
              <a:lumOff val="40000"/>
              <a:alpha val="71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Hindarkan diri daripada perkara-perkara yang boleh mengundang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kemurkaan Allah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sebelum</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semasa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ditimpa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sesudahnya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733800" y="990600"/>
            <a:ext cx="1524001" cy="685800"/>
          </a:xfrm>
          <a:prstGeom prst="ellipse">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5</a:t>
            </a:r>
          </a:p>
        </p:txBody>
      </p:sp>
    </p:spTree>
    <p:extLst>
      <p:ext uri="{BB962C8B-B14F-4D97-AF65-F5344CB8AC3E}">
        <p14:creationId xmlns:p14="http://schemas.microsoft.com/office/powerpoint/2010/main" val="294110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7000" b="-17000"/>
          </a:stretch>
        </a:blipFill>
        <a:effectLst/>
      </p:bgPr>
    </p:bg>
    <p:spTree>
      <p:nvGrpSpPr>
        <p:cNvPr id="1" name=""/>
        <p:cNvGrpSpPr/>
        <p:nvPr/>
      </p:nvGrpSpPr>
      <p:grpSpPr>
        <a:xfrm>
          <a:off x="0" y="0"/>
          <a:ext cx="0" cy="0"/>
          <a:chOff x="0" y="0"/>
          <a:chExt cx="0" cy="0"/>
        </a:xfrm>
      </p:grpSpPr>
      <p:sp>
        <p:nvSpPr>
          <p:cNvPr id="7" name="Rectangle: Rounded Corners 5">
            <a:extLst>
              <a:ext uri="{FF2B5EF4-FFF2-40B4-BE49-F238E27FC236}">
                <a16:creationId xmlns:a16="http://schemas.microsoft.com/office/drawing/2014/main" xmlns="" id="{A3097165-8E05-6925-6216-11FFD7BA27DA}"/>
              </a:ext>
            </a:extLst>
          </p:cNvPr>
          <p:cNvSpPr/>
          <p:nvPr/>
        </p:nvSpPr>
        <p:spPr>
          <a:xfrm>
            <a:off x="152400" y="2209800"/>
            <a:ext cx="8839200" cy="2819400"/>
          </a:xfrm>
          <a:prstGeom prst="roundRect">
            <a:avLst/>
          </a:prstGeom>
          <a:solidFill>
            <a:schemeClr val="accent6">
              <a:lumMod val="60000"/>
              <a:lumOff val="40000"/>
              <a:alpha val="16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terlalu tertekan dengan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tidak berputus asa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kerana ujian yang diterima 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hikmahnya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serta sentiasa berusaha mencari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keredhaan Allah swt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Rectangle: Rounded Corners 5">
            <a:extLst>
              <a:ext uri="{FF2B5EF4-FFF2-40B4-BE49-F238E27FC236}">
                <a16:creationId xmlns:a16="http://schemas.microsoft.com/office/drawing/2014/main" xmlns="" id="{A3097165-8E05-6925-6216-11FFD7BA27DA}"/>
              </a:ext>
            </a:extLst>
          </p:cNvPr>
          <p:cNvSpPr/>
          <p:nvPr/>
        </p:nvSpPr>
        <p:spPr>
          <a:xfrm>
            <a:off x="3733800" y="990600"/>
            <a:ext cx="1524001" cy="685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6</a:t>
            </a:r>
          </a:p>
        </p:txBody>
      </p:sp>
    </p:spTree>
    <p:extLst>
      <p:ext uri="{BB962C8B-B14F-4D97-AF65-F5344CB8AC3E}">
        <p14:creationId xmlns:p14="http://schemas.microsoft.com/office/powerpoint/2010/main" val="3696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42331" y="881777"/>
            <a:ext cx="8629650" cy="2585323"/>
          </a:xfrm>
          <a:prstGeom prst="rect">
            <a:avLst/>
          </a:prstGeom>
          <a:solidFill>
            <a:schemeClr val="accent2">
              <a:lumMod val="50000"/>
              <a:alpha val="55000"/>
            </a:schemeClr>
          </a:solidFill>
        </p:spPr>
        <p:txBody>
          <a:bodyPr wrap="square">
            <a:spAutoFit/>
          </a:bodyPr>
          <a:lstStyle/>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اَنْ لَا إِلٰهَ إِلَّا اللهُ وَحْدَهُ لَا شَرِيْكَ لَهُ،</a:t>
            </a:r>
          </a:p>
          <a:p>
            <a:pPr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وَحَبِيبَنَا مُحَمَّدًا عَبْدُاللهِ وَرَسُولُهُ</a:t>
            </a:r>
          </a:p>
        </p:txBody>
      </p:sp>
      <p:sp>
        <p:nvSpPr>
          <p:cNvPr id="5" name="TextBox 4"/>
          <p:cNvSpPr txBox="1"/>
          <p:nvPr/>
        </p:nvSpPr>
        <p:spPr>
          <a:xfrm>
            <a:off x="242329" y="3657600"/>
            <a:ext cx="8629652"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sahaja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kekasih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524000"/>
            <a:ext cx="8229600" cy="3733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Akhirnya, marilah kita bersiap sedia menghadapi bencana dengan mengambil langkah berwaspada dari segi fizikal, minda dan rohani berdasarkan panduan Islam dan arahan pihak berkuasa.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228600"/>
            <a:ext cx="8077199" cy="1079213"/>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51328" y="383485"/>
            <a:ext cx="571342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a:extLst>
              <a:ext uri="{FF2B5EF4-FFF2-40B4-BE49-F238E27FC236}">
                <a16:creationId xmlns:a16="http://schemas.microsoft.com/office/drawing/2014/main" xmlns="" id="{F64CA3A9-5779-45DD-A6BF-AC212C94F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0" y="1828800"/>
            <a:ext cx="9144000" cy="4280809"/>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8" name="Rectangle 7"/>
          <p:cNvSpPr/>
          <p:nvPr/>
        </p:nvSpPr>
        <p:spPr>
          <a:xfrm>
            <a:off x="457201" y="381000"/>
            <a:ext cx="8229599" cy="6370975"/>
          </a:xfrm>
          <a:prstGeom prst="rect">
            <a:avLst/>
          </a:prstGeom>
        </p:spPr>
        <p:txBody>
          <a:bodyPr wrap="square">
            <a:spAutoFit/>
          </a:bodyPr>
          <a:lstStyle/>
          <a:p>
            <a:pPr algn="just"/>
            <a:r>
              <a:rPr lang="ms-MY" sz="3200" b="1" dirty="0"/>
              <a:t>Maksudnya: </a:t>
            </a:r>
            <a:r>
              <a:rPr lang="ms-MY" sz="3200" b="1" dirty="0">
                <a:solidFill>
                  <a:srgbClr val="FF0000"/>
                </a:solidFill>
              </a:rPr>
              <a:t>Tidak ada kesusahan yang ditimpakan di bumi, dan tidak juga yang menimpa diri kamu, melainkan telah sedia ada di dalam Kitab sebelum Kami menjadikannya; sesungguhnya mengadakan yang demikian itu adalah mudah bagi Allah. Supaya kamu tidak bersedih hati akan apa yang telah luput daripada kamu, dan tidak juga bergembira dengan apa yang diberikan kepadamu. Dan Allah tidak suka kepada tiap-tiap orang yang sombong takbur, lagi membanggakan diri.</a:t>
            </a:r>
          </a:p>
          <a:p>
            <a:pPr algn="just"/>
            <a:endParaRPr lang="ms-MY" sz="2800" b="1" dirty="0">
              <a:solidFill>
                <a:srgbClr val="FF0000"/>
              </a:solidFill>
            </a:endParaRPr>
          </a:p>
          <a:p>
            <a:pPr algn="just"/>
            <a:r>
              <a:rPr lang="ms-MY" sz="2800" b="1" dirty="0">
                <a:solidFill>
                  <a:srgbClr val="FF0000"/>
                </a:solidFill>
              </a:rPr>
              <a:t>                                                           (Al-Hadid: ayat 22-23)</a:t>
            </a:r>
          </a:p>
        </p:txBody>
      </p:sp>
    </p:spTree>
    <p:extLst>
      <p:ext uri="{BB962C8B-B14F-4D97-AF65-F5344CB8AC3E}">
        <p14:creationId xmlns:p14="http://schemas.microsoft.com/office/powerpoint/2010/main" val="39325757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33420" y="1524000"/>
            <a:ext cx="8701030" cy="2123658"/>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وَحَبِيبِنَا مُحَمّدٍ وَعَلَى آلِهِ وَأَصْحَابِهِ</a:t>
            </a:r>
            <a:endParaRPr lang="ar-SA" sz="8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52470" y="3661231"/>
            <a:ext cx="8701030" cy="2062103"/>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limpahkanlah</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Muhammad yang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dikasihi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533400" y="1600200"/>
            <a:ext cx="8077200" cy="43434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Kehidupan di dunia ini perlu kepada interaksi antara satu sama lain. Tidak ada orang yang mampu mengurus kehidupan tanpa penglibatan orang lain. Itulah sunnatullah dalam kehidupan. </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80259" y="1676400"/>
            <a:ext cx="8635141" cy="23622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pereratkanlah hubungan sesama manusia dengan saling menghormati, sayang menyayangi dan bantu-membantu antara satu sama lain. </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5" name="Rectangle: Rounded Corners 8">
            <a:extLst>
              <a:ext uri="{FF2B5EF4-FFF2-40B4-BE49-F238E27FC236}">
                <a16:creationId xmlns:a16="http://schemas.microsoft.com/office/drawing/2014/main" xmlns="" id="{E9BF90BD-1D9C-4DE3-AF3D-E1DA7FE28E0C}"/>
              </a:ext>
            </a:extLst>
          </p:cNvPr>
          <p:cNvSpPr/>
          <p:nvPr/>
        </p:nvSpPr>
        <p:spPr>
          <a:xfrm>
            <a:off x="318359" y="4419600"/>
            <a:ext cx="8635141" cy="19050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kesatuan umat Islam akan lebih kukuh dan kesejahteraan akan dapat dikecapi bersama.</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43212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r>
              <a:rPr lang="ms-MY" sz="3200" b="1" dirty="0" smtClean="0">
                <a:solidFill>
                  <a:srgbClr val="FF0000"/>
                </a:solidFill>
              </a:rPr>
              <a:t>,</a:t>
            </a:r>
            <a:endParaRPr lang="ms-MY" sz="3200" b="1" dirty="0">
              <a:solidFill>
                <a:srgbClr val="FF0000"/>
              </a:solidFill>
            </a:endParaRPr>
          </a:p>
          <a:p>
            <a:pPr algn="just"/>
            <a:endParaRPr lang="ms-MY" sz="1050" b="1" dirty="0">
              <a:solidFill>
                <a:srgbClr val="FF0000"/>
              </a:solidFill>
            </a:endParaRPr>
          </a:p>
          <a:p>
            <a:pPr algn="just"/>
            <a:r>
              <a:rPr lang="ms-MY" sz="3200" b="1" dirty="0">
                <a:solidFill>
                  <a:schemeClr val="accent5">
                    <a:lumMod val="50000"/>
                  </a:schemeClr>
                </a:solidFill>
              </a:rPr>
              <a:t>Anugerahkanlah pertolongan dan bantuanMu untuk saudara kami di Palestin. Berikanlah ketabahan dan kekuatan kepada mereka dalam menentang kekejaman rejim Zionis. Peliharakanlah bumi Baitul Maqdis dan seluruh saudara kami </a:t>
            </a:r>
            <a:r>
              <a:rPr lang="ms-MY" sz="3200" b="1" dirty="0" smtClean="0">
                <a:solidFill>
                  <a:schemeClr val="accent5">
                    <a:lumMod val="50000"/>
                  </a:schemeClr>
                </a:solidFill>
              </a:rPr>
              <a:t>di sana</a:t>
            </a:r>
            <a:r>
              <a:rPr lang="ms-MY" sz="3200" b="1" dirty="0">
                <a:solidFill>
                  <a:schemeClr val="accent5">
                    <a:lumMod val="50000"/>
                  </a:schemeClr>
                </a:solidFill>
              </a:rPr>
              <a:t>.</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Tanah suci kami telah dihancur dan dimusnahkan oleh Zionis Yahudi laknatullah! Engkau hancurkanlah dan musnahkanlah pakatan mereka. Timpakan laknat dan siksaMu  ke atas mereka. Jauhkanlah dan gagalkanlah segala usaha mereka dari menguasai bumi kaum muslimin di Palestin.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smtClean="0">
                <a:solidFill>
                  <a:schemeClr val="accent5">
                    <a:lumMod val="50000"/>
                  </a:schemeClr>
                </a:solidFill>
              </a:rPr>
              <a:t>Jadikanlah </a:t>
            </a:r>
            <a:r>
              <a:rPr lang="ms-MY" sz="3200" b="1" dirty="0">
                <a:solidFill>
                  <a:schemeClr val="accent5">
                    <a:lumMod val="50000"/>
                  </a:schemeClr>
                </a:solidFill>
              </a:rPr>
              <a:t>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7D03D52-CCB4-4A09-82A1-FDC64519D74D}"/>
              </a:ext>
            </a:extLst>
          </p:cNvPr>
          <p:cNvPicPr>
            <a:picLocks noChangeAspect="1"/>
          </p:cNvPicPr>
          <p:nvPr/>
        </p:nvPicPr>
        <p:blipFill rotWithShape="1">
          <a:blip r:embed="rId3">
            <a:extLst>
              <a:ext uri="{28A0092B-C50C-407E-A947-70E740481C1C}">
                <a14:useLocalDpi xmlns:a14="http://schemas.microsoft.com/office/drawing/2010/main" val="0"/>
              </a:ext>
            </a:extLst>
          </a:blip>
          <a:srcRect b="5280"/>
          <a:stretch/>
        </p:blipFill>
        <p:spPr>
          <a:xfrm>
            <a:off x="1022641" y="1128712"/>
            <a:ext cx="7206959" cy="4586288"/>
          </a:xfrm>
          <a:prstGeom prst="rect">
            <a:avLst/>
          </a:prstGeom>
          <a:ln>
            <a:noFill/>
          </a:ln>
          <a:effectLst>
            <a:softEdge rad="112500"/>
          </a:effectLst>
        </p:spPr>
      </p:pic>
      <p:sp>
        <p:nvSpPr>
          <p:cNvPr id="4" name="Rectangle 3"/>
          <p:cNvSpPr/>
          <p:nvPr/>
        </p:nvSpPr>
        <p:spPr>
          <a:xfrm>
            <a:off x="1597168" y="283100"/>
            <a:ext cx="6057903" cy="1107133"/>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100" b="1" u="sng"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gency FB" pitchFamily="34" charset="0"/>
              </a:rPr>
              <a:t>Tajuk</a:t>
            </a:r>
            <a:r>
              <a:rPr lang="en-US" sz="11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gency FB" pitchFamily="34" charset="0"/>
              </a:rPr>
              <a:t> Khutbah Hari </a:t>
            </a:r>
            <a:r>
              <a:rPr lang="en-US" sz="1100" b="1" u="sng"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gency FB" pitchFamily="34" charset="0"/>
              </a:rPr>
              <a:t>Ini</a:t>
            </a:r>
            <a:r>
              <a:rPr lang="en-US" sz="11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10 Jamadil Awal 1445/ 24 November 2023</a:t>
            </a:r>
          </a:p>
        </p:txBody>
      </p:sp>
      <p:sp>
        <p:nvSpPr>
          <p:cNvPr id="7" name="Rectangle 6">
            <a:extLst>
              <a:ext uri="{FF2B5EF4-FFF2-40B4-BE49-F238E27FC236}">
                <a16:creationId xmlns:a16="http://schemas.microsoft.com/office/drawing/2014/main" xmlns="" id="{351AD30D-354A-44ED-B85A-090B3A56660D}"/>
              </a:ext>
            </a:extLst>
          </p:cNvPr>
          <p:cNvSpPr/>
          <p:nvPr/>
        </p:nvSpPr>
        <p:spPr>
          <a:xfrm>
            <a:off x="893428" y="2322255"/>
            <a:ext cx="7457035" cy="2554545"/>
          </a:xfrm>
          <a:prstGeom prst="rect">
            <a:avLst/>
          </a:prstGeom>
        </p:spPr>
        <p:txBody>
          <a:bodyPr wrap="square">
            <a:spAutoFit/>
          </a:bodyPr>
          <a:lstStyle/>
          <a:p>
            <a:pPr algn="ctr"/>
            <a:r>
              <a:rPr lang="it-IT" sz="40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KESIAPSIAGAAN MENGHADAPI BENCANA,</a:t>
            </a:r>
          </a:p>
          <a:p>
            <a:pPr algn="ctr"/>
            <a:r>
              <a:rPr lang="it-IT" sz="4000" dirty="0">
                <a:ln w="0"/>
                <a:solidFill>
                  <a:schemeClr val="bg1"/>
                </a:solidFill>
                <a:effectLst>
                  <a:glow rad="101600">
                    <a:schemeClr val="accent3">
                      <a:satMod val="175000"/>
                      <a:alpha val="40000"/>
                    </a:schemeClr>
                  </a:glow>
                  <a:reflection blurRad="6350" stA="43000" endPos="22000" dir="5400000" sy="-90000" algn="bl" rotWithShape="0"/>
                </a:effectLst>
                <a:latin typeface="Arial Black" pitchFamily="34" charset="0"/>
              </a:rPr>
              <a:t>TANGGUNGJAWAB BERSAMA</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22689" y="2895600"/>
            <a:ext cx="8305800" cy="2743200"/>
          </a:xfrm>
          <a:prstGeom prst="roundRect">
            <a:avLst/>
          </a:prstGeom>
          <a:solidFill>
            <a:schemeClr val="accent6">
              <a:lumMod val="60000"/>
              <a:lumOff val="40000"/>
              <a:alpha val="6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Ialah apa jua yang boleh menyebabkan kesusahan atau penderitaan seperti penyakit, kemalangan, banjir, tanah runtuh dan sebagainya</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295400" y="342900"/>
            <a:ext cx="6324600" cy="914400"/>
          </a:xfrm>
          <a:prstGeom prst="roundRect">
            <a:avLst/>
          </a:prstGeom>
          <a:solidFill>
            <a:schemeClr val="accent6">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atau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 </a:t>
            </a:r>
            <a:endPar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3996924" y="1489479"/>
            <a:ext cx="1066802" cy="98345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522689" y="2743200"/>
            <a:ext cx="8305800" cy="3429000"/>
          </a:xfrm>
          <a:prstGeom prst="roundRect">
            <a:avLst/>
          </a:prstGeom>
          <a:solidFill>
            <a:schemeClr val="accent3">
              <a:alpha val="6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Salah satu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berlaku pada musim tengkujuh ialah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banjir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boleh menyebabkan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kerugian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harta benda,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kerosakan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tanaman dan kadangkala mengakibatkan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kemalangan nyawa.</a:t>
            </a:r>
            <a:endPar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219200" y="228600"/>
            <a:ext cx="6553200" cy="1143000"/>
          </a:xfrm>
          <a:prstGeom prst="roundRect">
            <a:avLst/>
          </a:prstGeom>
          <a:solidFill>
            <a:schemeClr val="accent3">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it-IT"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Di negeri kita, Terengganu Darul Iman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Chevron 6"/>
          <p:cNvSpPr/>
          <p:nvPr/>
        </p:nvSpPr>
        <p:spPr>
          <a:xfrm rot="5400000">
            <a:off x="3996924" y="1489479"/>
            <a:ext cx="1066802" cy="98345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033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3810000"/>
            <a:ext cx="8305800" cy="2743200"/>
          </a:xfrm>
          <a:prstGeom prst="roundRect">
            <a:avLst/>
          </a:prstGeom>
          <a:solidFill>
            <a:schemeClr val="accent6">
              <a:alpha val="50000"/>
            </a:schemeClr>
          </a:solidFill>
          <a:ln>
            <a:solidFill>
              <a:schemeClr val="accent2">
                <a:lumMod val="7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Musibah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“Ammah”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iaitu bencana muka bumi dan manusia seperti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banjir</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ribut taufan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gempa bumi.</a:t>
            </a:r>
            <a:endPar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656039" y="457200"/>
            <a:ext cx="7878361" cy="1600200"/>
          </a:xfrm>
          <a:prstGeom prst="roundRect">
            <a:avLst/>
          </a:prstGeom>
          <a:solidFill>
            <a:schemeClr val="accent6">
              <a:alpha val="71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umumnya,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musibah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atau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bencana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ini boleh dilihat daripada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tiga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kategori: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3810000" y="2590800"/>
            <a:ext cx="1524001" cy="609600"/>
          </a:xfrm>
          <a:prstGeom prst="ellipse">
            <a:avLst/>
          </a:prstGeom>
          <a:solidFill>
            <a:schemeClr val="accent6">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421157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12424112</TotalTime>
  <Words>1735</Words>
  <Application>Microsoft Office PowerPoint</Application>
  <PresentationFormat>On-screen Show (4:3)</PresentationFormat>
  <Paragraphs>201</Paragraphs>
  <Slides>54</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54</vt:i4>
      </vt:variant>
    </vt:vector>
  </HeadingPairs>
  <TitlesOfParts>
    <vt:vector size="71"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1308</cp:revision>
  <dcterms:created xsi:type="dcterms:W3CDTF">2017-12-24T04:47:57Z</dcterms:created>
  <dcterms:modified xsi:type="dcterms:W3CDTF">2023-11-22T08:20:56Z</dcterms:modified>
</cp:coreProperties>
</file>